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91" r:id="rId4"/>
    <p:sldId id="292" r:id="rId5"/>
    <p:sldId id="276" r:id="rId6"/>
    <p:sldId id="279" r:id="rId7"/>
    <p:sldId id="284" r:id="rId8"/>
    <p:sldId id="287" r:id="rId9"/>
    <p:sldId id="259" r:id="rId10"/>
    <p:sldId id="280" r:id="rId11"/>
    <p:sldId id="281" r:id="rId12"/>
    <p:sldId id="288" r:id="rId13"/>
    <p:sldId id="282" r:id="rId14"/>
    <p:sldId id="285" r:id="rId15"/>
    <p:sldId id="283" r:id="rId16"/>
    <p:sldId id="261" r:id="rId17"/>
    <p:sldId id="269" r:id="rId18"/>
    <p:sldId id="260" r:id="rId19"/>
    <p:sldId id="289" r:id="rId20"/>
    <p:sldId id="263" r:id="rId21"/>
    <p:sldId id="286" r:id="rId22"/>
    <p:sldId id="290" r:id="rId23"/>
    <p:sldId id="265" r:id="rId24"/>
  </p:sldIdLst>
  <p:sldSz cx="9144000" cy="6858000" type="screen4x3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88293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85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79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5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51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1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926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61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8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4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958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5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1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684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9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7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7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FC5A0B-8A33-4BAF-9068-15363C3A673F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D95ECB-145D-4975-810C-59DC88190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68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39.jpeg"/><Relationship Id="rId4" Type="http://schemas.microsoft.com/office/2007/relationships/hdphoto" Target="../media/hdphoto22.wdp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image" Target="../media/image42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6.wdp"/><Relationship Id="rId5" Type="http://schemas.openxmlformats.org/officeDocument/2006/relationships/image" Target="../media/image43.jpeg"/><Relationship Id="rId10" Type="http://schemas.microsoft.com/office/2007/relationships/hdphoto" Target="../media/hdphoto28.wdp"/><Relationship Id="rId4" Type="http://schemas.microsoft.com/office/2007/relationships/hdphoto" Target="../media/hdphoto25.wdp"/><Relationship Id="rId9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0.wdp"/><Relationship Id="rId5" Type="http://schemas.openxmlformats.org/officeDocument/2006/relationships/image" Target="../media/image47.jpeg"/><Relationship Id="rId4" Type="http://schemas.microsoft.com/office/2007/relationships/hdphoto" Target="../media/hdphoto29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jpeg"/><Relationship Id="rId7" Type="http://schemas.microsoft.com/office/2007/relationships/hdphoto" Target="../media/hdphoto3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microsoft.com/office/2007/relationships/hdphoto" Target="../media/hdphoto32.wdp"/><Relationship Id="rId4" Type="http://schemas.openxmlformats.org/officeDocument/2006/relationships/image" Target="../media/image50.jpeg"/><Relationship Id="rId9" Type="http://schemas.microsoft.com/office/2007/relationships/hdphoto" Target="../media/hdphoto3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3.jpeg"/><Relationship Id="rId7" Type="http://schemas.microsoft.com/office/2007/relationships/hdphoto" Target="../media/hdphoto36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microsoft.com/office/2007/relationships/hdphoto" Target="../media/hdphoto35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3" Type="http://schemas.openxmlformats.org/officeDocument/2006/relationships/image" Target="../media/image57.jpeg"/><Relationship Id="rId7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8.wdp"/><Relationship Id="rId5" Type="http://schemas.openxmlformats.org/officeDocument/2006/relationships/image" Target="../media/image58.jpeg"/><Relationship Id="rId10" Type="http://schemas.microsoft.com/office/2007/relationships/hdphoto" Target="../media/hdphoto40.wdp"/><Relationship Id="rId4" Type="http://schemas.microsoft.com/office/2007/relationships/hdphoto" Target="../media/hdphoto37.wdp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3.wdp"/><Relationship Id="rId3" Type="http://schemas.openxmlformats.org/officeDocument/2006/relationships/image" Target="../media/image61.jpeg"/><Relationship Id="rId7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2.wdp"/><Relationship Id="rId5" Type="http://schemas.openxmlformats.org/officeDocument/2006/relationships/image" Target="../media/image62.jpeg"/><Relationship Id="rId10" Type="http://schemas.microsoft.com/office/2007/relationships/hdphoto" Target="../media/hdphoto44.wdp"/><Relationship Id="rId4" Type="http://schemas.microsoft.com/office/2007/relationships/hdphoto" Target="../media/hdphoto41.wdp"/><Relationship Id="rId9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3" Type="http://schemas.openxmlformats.org/officeDocument/2006/relationships/image" Target="../media/image65.png"/><Relationship Id="rId7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6.wdp"/><Relationship Id="rId5" Type="http://schemas.openxmlformats.org/officeDocument/2006/relationships/image" Target="../media/image66.jpeg"/><Relationship Id="rId10" Type="http://schemas.microsoft.com/office/2007/relationships/hdphoto" Target="../media/hdphoto48.wdp"/><Relationship Id="rId4" Type="http://schemas.microsoft.com/office/2007/relationships/hdphoto" Target="../media/hdphoto45.wdp"/><Relationship Id="rId9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6.jpeg"/><Relationship Id="rId7" Type="http://schemas.microsoft.com/office/2007/relationships/hdphoto" Target="../media/hdphoto50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microsoft.com/office/2007/relationships/hdphoto" Target="../media/hdphoto49.wdp"/><Relationship Id="rId9" Type="http://schemas.microsoft.com/office/2007/relationships/hdphoto" Target="../media/hdphoto51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53.wdp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2.wdp"/><Relationship Id="rId5" Type="http://schemas.openxmlformats.org/officeDocument/2006/relationships/image" Target="../media/image82.png"/><Relationship Id="rId10" Type="http://schemas.openxmlformats.org/officeDocument/2006/relationships/image" Target="../media/image85.png"/><Relationship Id="rId4" Type="http://schemas.openxmlformats.org/officeDocument/2006/relationships/image" Target="../media/image81.png"/><Relationship Id="rId9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microsoft.com/office/2007/relationships/hdphoto" Target="../media/hdphoto6.wdp"/><Relationship Id="rId3" Type="http://schemas.openxmlformats.org/officeDocument/2006/relationships/image" Target="../media/image7.jpeg"/><Relationship Id="rId7" Type="http://schemas.microsoft.com/office/2007/relationships/hdphoto" Target="../media/hdphoto4.wdp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2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microsoft.com/office/2007/relationships/hdphoto" Target="../media/hdphoto3.wdp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12" Type="http://schemas.microsoft.com/office/2007/relationships/hdphoto" Target="../media/hdphoto10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22.png"/><Relationship Id="rId5" Type="http://schemas.openxmlformats.org/officeDocument/2006/relationships/image" Target="../media/image20.jpeg"/><Relationship Id="rId10" Type="http://schemas.openxmlformats.org/officeDocument/2006/relationships/image" Target="../media/image14.png"/><Relationship Id="rId4" Type="http://schemas.microsoft.com/office/2007/relationships/hdphoto" Target="../media/hdphoto7.wdp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12" Type="http://schemas.microsoft.com/office/2007/relationships/hdphoto" Target="../media/hdphoto15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openxmlformats.org/officeDocument/2006/relationships/image" Target="../media/image29.jpeg"/><Relationship Id="rId5" Type="http://schemas.openxmlformats.org/officeDocument/2006/relationships/image" Target="../media/image26.jpe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34.jpeg"/><Relationship Id="rId4" Type="http://schemas.microsoft.com/office/2007/relationships/hdphoto" Target="../media/hdphoto1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35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36.jpeg"/><Relationship Id="rId4" Type="http://schemas.microsoft.com/office/2007/relationships/hdphoto" Target="../media/hdphoto1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191735"/>
            <a:ext cx="901350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Центр детского творчества «Радуга» </a:t>
            </a:r>
          </a:p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  <a:p>
            <a:pPr algn="ctr"/>
            <a:endParaRPr lang="ru-RU" sz="1400" b="1" dirty="0" smtClean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16480" y="5544998"/>
            <a:ext cx="6729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Деятельность </a:t>
            </a: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первичной ветеранской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организации </a:t>
            </a:r>
          </a:p>
          <a:p>
            <a:pPr lvl="0" algn="ctr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2021-2022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учебный год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095" t="17555" r="22952" b="16656"/>
          <a:stretch/>
        </p:blipFill>
        <p:spPr>
          <a:xfrm>
            <a:off x="1310186" y="1512422"/>
            <a:ext cx="7219660" cy="4102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цдт\Desktop\art-deco-box-1579465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32261" y="191734"/>
            <a:ext cx="8734562" cy="673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4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157" r="749"/>
          <a:stretch/>
        </p:blipFill>
        <p:spPr>
          <a:xfrm>
            <a:off x="1365726" y="977847"/>
            <a:ext cx="3296450" cy="2599924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65" t="5366" r="8537"/>
          <a:stretch/>
        </p:blipFill>
        <p:spPr>
          <a:xfrm>
            <a:off x="4992418" y="3846785"/>
            <a:ext cx="3217904" cy="2595391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356" y="977847"/>
            <a:ext cx="3466564" cy="2599924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2632485" y="123732"/>
            <a:ext cx="447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Всероссийский день бега «Кросс Наций -2021»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C:\Users\цдт\Desktop\спорт 1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939" y="3846786"/>
            <a:ext cx="3728237" cy="2596043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4440" y="130625"/>
            <a:ext cx="8368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Организация и проведение  мастер-классов 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692" y="3483000"/>
            <a:ext cx="3311912" cy="2483934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747" y="664478"/>
            <a:ext cx="3311912" cy="2270880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592"/>
          <a:stretch/>
        </p:blipFill>
        <p:spPr>
          <a:xfrm>
            <a:off x="5082221" y="664478"/>
            <a:ext cx="3349083" cy="2270880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746" y="3476142"/>
            <a:ext cx="3311913" cy="2483934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2077600" y="2983036"/>
            <a:ext cx="5805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«Дня города»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452" y="5960076"/>
            <a:ext cx="3313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«Дня семьи, любви и верности»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0386" y="5987954"/>
            <a:ext cx="3417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народного фестиваля «Погремушка»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4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4440" y="130625"/>
            <a:ext cx="8368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Организация и проведение  мастер-классов 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0253" y="6177954"/>
            <a:ext cx="8197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кадетами «Татарстанского кадетского корпуса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Приволжского федерального округа им. Героя Советского Союза 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Сафиуллина»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цдт\Desktop\Совет Ветеранов комплектовать материал\Уроки мужества (1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253" y="3146961"/>
            <a:ext cx="4024634" cy="301847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дт\Desktop\Совет Ветеранов комплектовать материал\Уроки мужества (2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2937" y="3146961"/>
            <a:ext cx="4024634" cy="3018475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Матвеев В.В\45 Картинг - Урок мужества\IMG-20220427-WA0008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994" b="12545"/>
          <a:stretch/>
        </p:blipFill>
        <p:spPr bwMode="auto">
          <a:xfrm>
            <a:off x="2140001" y="592290"/>
            <a:ext cx="5089772" cy="2956956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580" y="63060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Организация и проведение  мастер-классов 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8367" y="6033646"/>
            <a:ext cx="293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«Дня молодежи»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7220" y="3584034"/>
            <a:ext cx="2380799" cy="2438670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91" t="26799" r="2519" b="30432"/>
          <a:stretch/>
        </p:blipFill>
        <p:spPr>
          <a:xfrm>
            <a:off x="1703386" y="601620"/>
            <a:ext cx="2406159" cy="2362298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475400" y="2951819"/>
            <a:ext cx="293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«Дня Республики Татарстан»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7522" y="599093"/>
            <a:ext cx="2778183" cy="2370736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4691928" y="2954724"/>
            <a:ext cx="293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«Дня защиты детей»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62" t="23628" r="3090" b="37029"/>
          <a:stretch/>
        </p:blipFill>
        <p:spPr>
          <a:xfrm>
            <a:off x="5843744" y="3578134"/>
            <a:ext cx="2743203" cy="2455079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5761192" y="6025973"/>
            <a:ext cx="293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«Дня семьи»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14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6852" y="186517"/>
            <a:ext cx="5631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rebuchet MS" pitchFamily="34" charset="0"/>
              </a:rPr>
              <a:t>Благоустройство территорий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36" t="31219" r="-379" b="37398"/>
          <a:stretch/>
        </p:blipFill>
        <p:spPr>
          <a:xfrm>
            <a:off x="443034" y="3646494"/>
            <a:ext cx="4213773" cy="2904495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4" y="709737"/>
            <a:ext cx="3775124" cy="278303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89" t="24819" r="803" b="35678"/>
          <a:stretch/>
        </p:blipFill>
        <p:spPr>
          <a:xfrm>
            <a:off x="1463040" y="709737"/>
            <a:ext cx="3190059" cy="278303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50" name="Picture 2" descr="C:\Users\цдт\Desktop\Совет Ветеранов комплектовать материал\Стена памяти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0224" y="3658686"/>
            <a:ext cx="3872660" cy="2904495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3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050" y="73570"/>
            <a:ext cx="9145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Чествование ветеранов участников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выставки – конкурса декоративно-прикладного искусства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«Кладовая творчества»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362" t="13732" r="14470" b="44158"/>
          <a:stretch/>
        </p:blipFill>
        <p:spPr>
          <a:xfrm>
            <a:off x="735726" y="2077769"/>
            <a:ext cx="2333296" cy="2872023"/>
          </a:xfrm>
          <a:prstGeom prst="rect">
            <a:avLst/>
          </a:prstGeom>
          <a:ln w="5715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920" t="13609" r="5638" b="46695"/>
          <a:stretch/>
        </p:blipFill>
        <p:spPr>
          <a:xfrm>
            <a:off x="3203046" y="3818059"/>
            <a:ext cx="2752836" cy="2619532"/>
          </a:xfrm>
          <a:prstGeom prst="rect">
            <a:avLst/>
          </a:prstGeom>
          <a:ln w="5715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87" t="16501" r="6496" b="45083"/>
          <a:stretch/>
        </p:blipFill>
        <p:spPr>
          <a:xfrm>
            <a:off x="6106508" y="2080771"/>
            <a:ext cx="2638097" cy="2838092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046" y="1327929"/>
            <a:ext cx="2752836" cy="2356535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8169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253" y="4066604"/>
            <a:ext cx="4333657" cy="1950146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924"/>
          <a:stretch/>
        </p:blipFill>
        <p:spPr>
          <a:xfrm>
            <a:off x="4897415" y="451160"/>
            <a:ext cx="3871200" cy="2615252"/>
          </a:xfrm>
          <a:prstGeom prst="rect">
            <a:avLst/>
          </a:prstGeom>
          <a:ln w="5715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56" t="24616" r="1660" b="42117"/>
          <a:stretch/>
        </p:blipFill>
        <p:spPr>
          <a:xfrm>
            <a:off x="1163253" y="451160"/>
            <a:ext cx="3600211" cy="2615252"/>
          </a:xfrm>
          <a:prstGeom prst="rect">
            <a:avLst/>
          </a:prstGeom>
          <a:ln w="5715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1497930" y="3091818"/>
            <a:ext cx="2930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видеопроекте «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Камполянцы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поздравляют ветеранов!»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62" t="33927" r="4235" b="39010"/>
          <a:stretch/>
        </p:blipFill>
        <p:spPr>
          <a:xfrm>
            <a:off x="5638870" y="4066604"/>
            <a:ext cx="3129745" cy="1950146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1694040" y="6016750"/>
            <a:ext cx="696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ежегодных соревнованиях по шашкам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6910" y="3110319"/>
            <a:ext cx="2930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ежегодных республиканских соревнованиях по картингу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6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0101" y="725516"/>
            <a:ext cx="4193178" cy="2532955"/>
          </a:xfrm>
          <a:prstGeom prst="rect">
            <a:avLst/>
          </a:prstGeom>
          <a:ln w="5715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4058" r="12118"/>
          <a:stretch/>
        </p:blipFill>
        <p:spPr>
          <a:xfrm>
            <a:off x="684029" y="725516"/>
            <a:ext cx="3908241" cy="2532955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904354" y="306900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«Зарядись энергией Профсоюза!»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48" t="32212" r="1375" b="34653"/>
          <a:stretch/>
        </p:blipFill>
        <p:spPr>
          <a:xfrm>
            <a:off x="4730101" y="3389739"/>
            <a:ext cx="3831779" cy="2845492"/>
          </a:xfrm>
          <a:prstGeom prst="rect">
            <a:avLst/>
          </a:prstGeom>
          <a:ln w="5715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4730101" y="6244633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«Лыжня Камских Полян»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666" t="25742" r="13102" b="29241"/>
          <a:stretch/>
        </p:blipFill>
        <p:spPr>
          <a:xfrm>
            <a:off x="2021086" y="3389739"/>
            <a:ext cx="2571184" cy="3087231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7028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0816" y="1471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Культурно-массовые мероприятия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138" y="671500"/>
            <a:ext cx="3423326" cy="2885379"/>
          </a:xfrm>
          <a:prstGeom prst="rect">
            <a:avLst/>
          </a:prstGeom>
          <a:ln w="5715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71" y="671500"/>
            <a:ext cx="4287224" cy="2885379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799432" y="3558799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добра и уважения»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9870" y="3556879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учителя»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70" y="3916341"/>
            <a:ext cx="3422765" cy="2308848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2005" y="3916341"/>
            <a:ext cx="2647459" cy="2315540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4540982" y="6225189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«Международный женский день»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5314" y="6242131"/>
            <a:ext cx="287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«Масленица»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цдт\Desktop\Совет Ветеранов комплектовать материал\Участие в смотре художественной самодеятельности 40 лет КП (1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6263" y="3784920"/>
            <a:ext cx="4959444" cy="2820275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0816" y="1471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Культурно-массовые мероприятия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326" y="3070460"/>
            <a:ext cx="3831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Панорама 2022»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8351" y="5119230"/>
            <a:ext cx="2688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 художественной самодеятельности-2022»</a:t>
            </a:r>
            <a:endParaRPr lang="ru-RU" sz="1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цдт\Desktop\Совет Ветеранов комплектовать материал\Творческая Панорама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0512" y="608805"/>
            <a:ext cx="4906999" cy="244072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цдт\Desktop\Совет Ветеранов комплектовать материал\Участие в смотре художественной самодеятельности 40 лет КП (2)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95678" y="2646385"/>
            <a:ext cx="4714792" cy="2291379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9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Documents and Settings\дом\Рабочий стол\IMG_20191011_1000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712" t="18920" r="19132" b="20089"/>
          <a:stretch>
            <a:fillRect/>
          </a:stretch>
        </p:blipFill>
        <p:spPr bwMode="auto">
          <a:xfrm>
            <a:off x="959004" y="2008049"/>
            <a:ext cx="2203405" cy="28372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48370" y="725598"/>
            <a:ext cx="5727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Матвеев</a:t>
            </a:r>
          </a:p>
          <a:p>
            <a:r>
              <a:rPr lang="ru-RU" dirty="0" smtClean="0">
                <a:latin typeface="Trebuchet MS" pitchFamily="34" charset="0"/>
                <a:cs typeface="Times New Roman" panose="02020603050405020304" pitchFamily="18" charset="0"/>
              </a:rPr>
              <a:t>Председатель Совета ветеранов «ЦДТ «Радуга»</a:t>
            </a:r>
            <a:endParaRPr lang="ru-RU" dirty="0">
              <a:latin typeface="Trebuchet MS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0399" y="1873559"/>
            <a:ext cx="5252357" cy="357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Виктор Васильевич - мастер спорта, является инициатором образования объединения «Картинг», работа которого началась с 2002 года на базе Районного центра детского творчества Нижнекамского района.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Коммуникабельный, отзывчивый, преданный своей работе, ответственный, целеустремленный, внимательный, добропорядочный, именно за такие качества был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Знаком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«Отличник физической культуры и спорта».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 2019 года является председателем Совета ветеранов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ЦДТ «Радуга».</a:t>
            </a: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sz="1600" dirty="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Общий стаж работы составляет 46 лет, в области образования -19 лет.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247" y="1797908"/>
            <a:ext cx="2502185" cy="307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0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89" t="35380" r="231" b="34125"/>
          <a:stretch/>
        </p:blipFill>
        <p:spPr>
          <a:xfrm>
            <a:off x="4844874" y="734923"/>
            <a:ext cx="3909808" cy="2617871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882" y="734924"/>
            <a:ext cx="4257368" cy="2617871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3" t="30519" r="1089" b="36956"/>
          <a:stretch/>
        </p:blipFill>
        <p:spPr>
          <a:xfrm>
            <a:off x="4844874" y="3515946"/>
            <a:ext cx="3909808" cy="2808411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39" t="19837" r="325" b="50575"/>
          <a:stretch/>
        </p:blipFill>
        <p:spPr>
          <a:xfrm>
            <a:off x="388882" y="3517497"/>
            <a:ext cx="4257368" cy="2806860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206" y="1471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Мероприятия с обучающимися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22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0148" y="116632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О нас в СМИ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7070" y="630223"/>
            <a:ext cx="7910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://edu.tatar.ru/nkamsk/raduga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Контакте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://vk.com/wall-205418818_87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Посинформ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954" y="1334203"/>
            <a:ext cx="2221941" cy="3044284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933" y="3819932"/>
            <a:ext cx="2666033" cy="2666033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 descr="C:\Users\цдт\Desktop\Рисунок1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652"/>
          <a:stretch/>
        </p:blipFill>
        <p:spPr bwMode="auto">
          <a:xfrm>
            <a:off x="6700413" y="3564800"/>
            <a:ext cx="2157413" cy="2930590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цдт\Desktop\Рисунок2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9631" y="860025"/>
            <a:ext cx="2219325" cy="2809875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9161" y="1637165"/>
            <a:ext cx="1738216" cy="237565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697" y="3474446"/>
            <a:ext cx="1913891" cy="301151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499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0148" y="116632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О нас в СМИ</a:t>
            </a:r>
          </a:p>
        </p:txBody>
      </p:sp>
      <p:pic>
        <p:nvPicPr>
          <p:cNvPr id="4098" name="Picture 2" descr="C:\Users\цдт\Desktop\Совет Ветеранов комплектовать материал\IMG-20220519-WA00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4282" y="2887944"/>
            <a:ext cx="1576286" cy="3502859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цдт\Desktop\Совет Ветеранов комплектовать материал\IMG-20220519-WA005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3043" y="1647596"/>
            <a:ext cx="1528915" cy="3397588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цдт\Desktop\Совет Ветеранов комплектовать материал\IMG-20220519-WA0059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4433" y="630223"/>
            <a:ext cx="1915700" cy="3252463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цдт\Desktop\Совет Ветеранов комплектовать материал\IMG-20220519-WA0056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68650" y="149948"/>
            <a:ext cx="1613727" cy="3054991"/>
          </a:xfrm>
          <a:prstGeom prst="rect">
            <a:avLst/>
          </a:prstGeom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27070" y="630223"/>
            <a:ext cx="7910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://edu.tatar.ru/nkamsk/raduga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Контакте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://vk.com/wall-205418818_87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Посинформ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3191" y="3685214"/>
            <a:ext cx="1849074" cy="303133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350" y="1553553"/>
            <a:ext cx="1829672" cy="298118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84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352609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Первичная ветеранская организация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Муниципального бюджетного учреждения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Центр детского творчества «Радуга»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Нижнекамского муниципального района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Республики Татарстан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18030" y="32996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«Добро в ладонях,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сердце в груди,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наши ветераны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rebuchet MS" pitchFamily="34" charset="0"/>
              </a:rPr>
              <a:t>всегда впереди!»</a:t>
            </a:r>
            <a:endParaRPr lang="ru-RU" sz="3200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8" name="Picture 2" descr="https://ya-webdesign.com/images/hand-holding-lollipop-png-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254" y="2941938"/>
            <a:ext cx="3812209" cy="2915528"/>
          </a:xfrm>
          <a:prstGeom prst="rect">
            <a:avLst/>
          </a:prstGeom>
          <a:ln w="76200" cap="sq" cmpd="thickThin">
            <a:solidFill>
              <a:srgbClr val="0033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648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7983" y="11663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</p:txBody>
      </p:sp>
      <p:pic>
        <p:nvPicPr>
          <p:cNvPr id="7" name="Picture 3" descr="C:\Documents and Settings\дом\Рабочий стол\01d7c836552e1c25919cba1a3ae9fade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60" t="4747" r="21387" b="36548"/>
          <a:stretch>
            <a:fillRect/>
          </a:stretch>
        </p:blipFill>
        <p:spPr bwMode="auto">
          <a:xfrm>
            <a:off x="3889344" y="796934"/>
            <a:ext cx="1784603" cy="210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000486" y="3000799"/>
            <a:ext cx="328962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0070C0"/>
                </a:solidFill>
                <a:latin typeface="Trebuchet MS" pitchFamily="34" charset="0"/>
              </a:rPr>
              <a:t>Бурмистрова</a:t>
            </a:r>
            <a:r>
              <a:rPr lang="ru-RU" sz="1400" dirty="0" smtClean="0">
                <a:solidFill>
                  <a:srgbClr val="0070C0"/>
                </a:solidFill>
                <a:latin typeface="Trebuchet MS" pitchFamily="34" charset="0"/>
              </a:rPr>
              <a:t> Наиля </a:t>
            </a:r>
            <a:r>
              <a:rPr lang="ru-RU" sz="1400" dirty="0" err="1" smtClean="0">
                <a:solidFill>
                  <a:srgbClr val="0070C0"/>
                </a:solidFill>
                <a:latin typeface="Trebuchet MS" pitchFamily="34" charset="0"/>
              </a:rPr>
              <a:t>Нуриевна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, </a:t>
            </a:r>
            <a:r>
              <a:rPr lang="ru-RU" dirty="0" smtClean="0">
                <a:solidFill>
                  <a:srgbClr val="C00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стаж 44 года, Почетная грамота Министерства Просвещения РФ, Знак «За заслуги в образовании», медаль 1000-летие г. </a:t>
            </a:r>
            <a:r>
              <a:rPr lang="ru-RU" sz="1100" dirty="0">
                <a:latin typeface="Trebuchet MS" pitchFamily="34" charset="0"/>
              </a:rPr>
              <a:t>К</a:t>
            </a:r>
            <a:r>
              <a:rPr lang="ru-RU" sz="1100" dirty="0" smtClean="0">
                <a:latin typeface="Trebuchet MS" pitchFamily="34" charset="0"/>
              </a:rPr>
              <a:t>азань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1" name="Picture 2" descr="C:\Documents and Settings\дом\Рабочий стол\IMG-20200116-WA0020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0048" y="4023365"/>
            <a:ext cx="1696350" cy="199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852013" y="6049395"/>
            <a:ext cx="3586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002060"/>
                </a:solidFill>
                <a:latin typeface="Trebuchet MS" pitchFamily="34" charset="0"/>
              </a:rPr>
              <a:t>Шарипзянов</a:t>
            </a:r>
            <a:r>
              <a:rPr lang="ru-RU" sz="1400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rebuchet MS" pitchFamily="34" charset="0"/>
              </a:rPr>
              <a:t>Загир</a:t>
            </a:r>
            <a:r>
              <a:rPr lang="ru-RU" sz="1400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rebuchet MS" pitchFamily="34" charset="0"/>
              </a:rPr>
              <a:t>Котдусович</a:t>
            </a:r>
            <a:r>
              <a:rPr lang="ru-RU" sz="1400" dirty="0" smtClean="0">
                <a:solidFill>
                  <a:srgbClr val="002060"/>
                </a:solidFill>
                <a:latin typeface="Trebuchet MS" pitchFamily="34" charset="0"/>
              </a:rPr>
              <a:t>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стаж 46 лет, Почетная грамота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«ЦДТ «Радуга»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87616" y="5825744"/>
            <a:ext cx="345638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70C0"/>
                </a:solidFill>
                <a:latin typeface="Trebuchet MS" pitchFamily="34" charset="0"/>
              </a:rPr>
              <a:t>Скворцова Татьяна Ивановна</a:t>
            </a:r>
            <a:r>
              <a:rPr lang="ru-RU" dirty="0" smtClean="0">
                <a:solidFill>
                  <a:srgbClr val="0070C0"/>
                </a:solidFill>
                <a:latin typeface="Trebuchet MS" pitchFamily="34" charset="0"/>
              </a:rPr>
              <a:t>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стаж 41 год, Благодарственное письмо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ЦДТ «Радуга», Благодарственное письмо Главы МО 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5" name="Picture 3" descr="C:\Documents and Settings\дом\Рабочий стол\Безымянный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77" t="3703" r="5515"/>
          <a:stretch>
            <a:fillRect/>
          </a:stretch>
        </p:blipFill>
        <p:spPr bwMode="auto">
          <a:xfrm>
            <a:off x="6743348" y="548392"/>
            <a:ext cx="1769333" cy="2193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135322" y="299989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0070C0"/>
                </a:solidFill>
                <a:latin typeface="Trebuchet MS" pitchFamily="34" charset="0"/>
              </a:rPr>
              <a:t>Филипова</a:t>
            </a:r>
            <a:r>
              <a:rPr lang="ru-RU" sz="1400" dirty="0" smtClean="0">
                <a:solidFill>
                  <a:srgbClr val="0070C0"/>
                </a:solidFill>
                <a:latin typeface="Trebuchet MS" pitchFamily="34" charset="0"/>
              </a:rPr>
              <a:t> Анна  Александровна, </a:t>
            </a:r>
            <a:r>
              <a:rPr lang="ru-RU" sz="1100" dirty="0" smtClean="0">
                <a:latin typeface="Trebuchet MS" pitchFamily="34" charset="0"/>
              </a:rPr>
              <a:t>стаж 32 года, Почетная грамота Главы МО 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19" name="Picture 3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825" y="548395"/>
            <a:ext cx="2195516" cy="253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0530" y="599188"/>
            <a:ext cx="2133330" cy="2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06" y="3572564"/>
            <a:ext cx="1880526" cy="247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цдт\Desktop\Рисунок2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/>
        </p:blipFill>
        <p:spPr bwMode="auto">
          <a:xfrm>
            <a:off x="6785625" y="3782141"/>
            <a:ext cx="1613915" cy="19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1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3945" y="3719742"/>
            <a:ext cx="1826028" cy="21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1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877" y="556697"/>
            <a:ext cx="2002952" cy="2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4667" y="788834"/>
            <a:ext cx="1717110" cy="2071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0" y="3034053"/>
            <a:ext cx="31712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rebuchet MS" pitchFamily="34" charset="0"/>
              </a:rPr>
              <a:t>Сапожникова Мария Васильевна,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стаж 42 года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28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1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0049" y="3877962"/>
            <a:ext cx="1811909" cy="222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620" y="3910016"/>
            <a:ext cx="1651116" cy="2017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-48509" y="6028112"/>
            <a:ext cx="336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rPr>
              <a:t>Викторова Татьяна Николаевна, </a:t>
            </a:r>
            <a:r>
              <a:rPr lang="ru-RU" sz="1100" dirty="0" err="1" smtClean="0">
                <a:latin typeface="Trebuchet MS" pitchFamily="34" charset="0"/>
              </a:rPr>
              <a:t>Бстаж</a:t>
            </a:r>
            <a:r>
              <a:rPr lang="ru-RU" sz="1100" dirty="0" smtClean="0">
                <a:latin typeface="Trebuchet MS" pitchFamily="34" charset="0"/>
              </a:rPr>
              <a:t> </a:t>
            </a:r>
            <a:r>
              <a:rPr lang="ru-RU" sz="1100" dirty="0" err="1" smtClean="0">
                <a:latin typeface="Trebuchet MS" pitchFamily="34" charset="0"/>
              </a:rPr>
              <a:t>лагодарственное</a:t>
            </a:r>
            <a:r>
              <a:rPr lang="ru-RU" sz="1100" dirty="0" smtClean="0">
                <a:latin typeface="Trebuchet MS" pitchFamily="34" charset="0"/>
              </a:rPr>
              <a:t> письмо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МБУ ДО «ЦДТ «Радуга»</a:t>
            </a:r>
            <a:endParaRPr lang="ru-RU" sz="11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3711"/>
          <a:stretch/>
        </p:blipFill>
        <p:spPr>
          <a:xfrm>
            <a:off x="3634886" y="695053"/>
            <a:ext cx="1874226" cy="230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855464" y="2954187"/>
            <a:ext cx="36230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Матвеева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Людмила Николаевна,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РУО,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УО,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 МО и Н РТ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898" t="14142" r="30081" b="38784"/>
          <a:stretch/>
        </p:blipFill>
        <p:spPr>
          <a:xfrm>
            <a:off x="735878" y="1827395"/>
            <a:ext cx="1888482" cy="2338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Documents and Settings\дом\Рабочий стол\аня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596069" y="1109806"/>
            <a:ext cx="2253537" cy="187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771885" y="3398594"/>
            <a:ext cx="32403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Зайцева Анна Николаевна</a:t>
            </a:r>
            <a:r>
              <a:rPr lang="ru-RU" sz="1400" dirty="0" smtClean="0">
                <a:solidFill>
                  <a:srgbClr val="0070C0"/>
                </a:solidFill>
                <a:latin typeface="Trebuchet MS" pitchFamily="34" charset="0"/>
              </a:rPr>
              <a:t>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Главы 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Поляны»,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Почетная грамота Главы МО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 «</a:t>
            </a:r>
            <a:r>
              <a:rPr lang="ru-RU" sz="1100" dirty="0" err="1" smtClean="0">
                <a:latin typeface="Trebuchet MS" pitchFamily="34" charset="0"/>
              </a:rPr>
              <a:t>пгт</a:t>
            </a:r>
            <a:r>
              <a:rPr lang="ru-RU" sz="1100" dirty="0" smtClean="0">
                <a:latin typeface="Trebuchet MS" pitchFamily="34" charset="0"/>
              </a:rPr>
              <a:t> Камские Поляны»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233" y="104757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</p:txBody>
      </p:sp>
      <p:pic>
        <p:nvPicPr>
          <p:cNvPr id="12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945" y="752923"/>
            <a:ext cx="2002952" cy="2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3849" y="4480162"/>
            <a:ext cx="336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rebuchet MS" pitchFamily="34" charset="0"/>
              </a:rPr>
              <a:t>Рукавишникова Лариса Степановна, 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Благодарственное письмо </a:t>
            </a:r>
          </a:p>
          <a:p>
            <a:pPr algn="ctr"/>
            <a:r>
              <a:rPr lang="ru-RU" sz="1100" dirty="0" smtClean="0">
                <a:latin typeface="Trebuchet MS" pitchFamily="34" charset="0"/>
              </a:rPr>
              <a:t>МБУ ДО «ЦДТ «Радуга»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20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8648" y="537286"/>
            <a:ext cx="2002952" cy="2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348" y="1724602"/>
            <a:ext cx="2002952" cy="245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151705" y="612794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Ишанкулова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Надежда Викторовна</a:t>
            </a:r>
            <a:r>
              <a:rPr lang="ru-RU" sz="1400" b="1" dirty="0" smtClean="0">
                <a:solidFill>
                  <a:srgbClr val="0070C0"/>
                </a:solidFill>
                <a:latin typeface="Trebuchet MS" pitchFamily="34" charset="0"/>
              </a:rPr>
              <a:t>, </a:t>
            </a:r>
            <a:r>
              <a:rPr lang="ru-RU" sz="1100" dirty="0" smtClean="0">
                <a:latin typeface="Trebuchet MS" pitchFamily="34" charset="0"/>
              </a:rPr>
              <a:t>Почетная грамота Главы МО «Нижнекамский муниципальный район»</a:t>
            </a:r>
            <a:endParaRPr lang="ru-RU" sz="1100" dirty="0">
              <a:latin typeface="Trebuchet MS" pitchFamily="34" charset="0"/>
            </a:endParaRPr>
          </a:p>
        </p:txBody>
      </p:sp>
      <p:pic>
        <p:nvPicPr>
          <p:cNvPr id="24" name="Picture 3" descr="C:\Users\цдт\Desktop\larasdigiworld_chilliwinter-el-frame2.png"/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798" y="3938225"/>
            <a:ext cx="1826028" cy="21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7767" y="4096400"/>
            <a:ext cx="1423373" cy="178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567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8708" y="158672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Участие Совета ветеранов в работе учреждения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4366" y="1929419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Раздел Совета ветеранов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379" y="3288905"/>
            <a:ext cx="4193337" cy="28670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620688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тарификации;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 вопросам охраны труда;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период  аттестации;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при формировании списков сотрудников для представления к наградам;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в качестве членов жюри конкурсов;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 dirty="0">
                <a:latin typeface="Trebuchet MS" pitchFamily="34" charset="0"/>
                <a:cs typeface="Times New Roman" panose="02020603050405020304" pitchFamily="18" charset="0"/>
              </a:rPr>
              <a:t>по распределению выплат стимулирующего характера и т.п.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8837" y="2306247"/>
            <a:ext cx="7982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Информация о деятельности Совета ветеранов находится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в электронном образовании Республики Татарстан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на сайте МБУ ДО «ЦДТ Радуга» в разделе «Совет ветеранов». </a:t>
            </a:r>
          </a:p>
          <a:p>
            <a:r>
              <a:rPr lang="ru-RU" sz="1400" b="1" dirty="0" smtClean="0">
                <a:latin typeface="Trebuchet MS" pitchFamily="34" charset="0"/>
                <a:cs typeface="Times New Roman" panose="02020603050405020304" pitchFamily="18" charset="0"/>
              </a:rPr>
              <a:t>Ссылка: </a:t>
            </a:r>
            <a:r>
              <a:rPr lang="en-US" sz="1400" b="1" dirty="0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https</a:t>
            </a:r>
            <a:r>
              <a:rPr lang="en-US" sz="1400" b="1" dirty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://edu.tatar.ru/nkamsk/raduga/page4062517.htm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цдт\Desktop\art-deco-box-1579465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76938" y="2106557"/>
            <a:ext cx="5165768" cy="468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88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6443" y="7847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Рабочие моменты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3112" y="613149"/>
            <a:ext cx="3070563" cy="2269362"/>
          </a:xfrm>
          <a:prstGeom prst="rect">
            <a:avLst/>
          </a:prstGeom>
          <a:ln w="57150" cap="sq" cmpd="thickThin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722343" y="2903994"/>
            <a:ext cx="4206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Совета ветеранов в  рассмотрении правил внутреннего трудового распорядка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6938" y="5927618"/>
            <a:ext cx="515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планерки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«ЦДТ «Радуга»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0036" y="613148"/>
            <a:ext cx="3025855" cy="2269392"/>
          </a:xfrm>
          <a:prstGeom prst="rect">
            <a:avLst/>
          </a:prstGeom>
          <a:ln w="57150" cap="sq" cmpd="thickThin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1724061" y="2882510"/>
            <a:ext cx="2930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Всемирная образовательная акция «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диктант»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718" t="39187"/>
          <a:stretch/>
        </p:blipFill>
        <p:spPr>
          <a:xfrm>
            <a:off x="1319514" y="3905908"/>
            <a:ext cx="2243843" cy="2449317"/>
          </a:xfrm>
          <a:prstGeom prst="rect">
            <a:avLst/>
          </a:prstGeom>
          <a:ln w="5715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878" t="19186" r="3496" b="38049"/>
          <a:stretch/>
        </p:blipFill>
        <p:spPr>
          <a:xfrm>
            <a:off x="6347516" y="3905908"/>
            <a:ext cx="2231264" cy="2472167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808" t="41189" r="3091" b="26204"/>
          <a:stretch/>
        </p:blipFill>
        <p:spPr>
          <a:xfrm>
            <a:off x="3448485" y="3609483"/>
            <a:ext cx="2951054" cy="2263698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5265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18075" y="3327998"/>
            <a:ext cx="5151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собрание трудового коллектива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5408" y="718487"/>
            <a:ext cx="4365400" cy="2483311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5408" y="3817629"/>
            <a:ext cx="4365400" cy="2208379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781286" y="6083426"/>
            <a:ext cx="5184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совета ветеранов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членов жюри конкурсов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270" t="43671" r="5122" b="2576"/>
          <a:stretch/>
        </p:blipFill>
        <p:spPr>
          <a:xfrm>
            <a:off x="936172" y="718487"/>
            <a:ext cx="2983790" cy="3310100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/>
          <p:cNvSpPr txBox="1"/>
          <p:nvPr/>
        </p:nvSpPr>
        <p:spPr>
          <a:xfrm>
            <a:off x="486518" y="7847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Рабочие моменты</a:t>
            </a:r>
          </a:p>
        </p:txBody>
      </p:sp>
    </p:spTree>
    <p:extLst>
      <p:ext uri="{BB962C8B-B14F-4D97-AF65-F5344CB8AC3E}">
        <p14:creationId xmlns:p14="http://schemas.microsoft.com/office/powerpoint/2010/main" val="384255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05525" y="1172998"/>
            <a:ext cx="515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собрание </a:t>
            </a:r>
          </a:p>
          <a:p>
            <a:pPr algn="ctr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коллектива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518" y="7847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  <a:cs typeface="Times New Roman" panose="02020603050405020304" pitchFamily="18" charset="0"/>
              </a:rPr>
              <a:t>Рабочие моменты</a:t>
            </a:r>
          </a:p>
        </p:txBody>
      </p:sp>
      <p:pic>
        <p:nvPicPr>
          <p:cNvPr id="1026" name="Picture 2" descr="C:\Users\цдт\Desktop\Фото - Собрание коллектива\IMG_20220301_09354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6251"/>
          <a:stretch/>
        </p:blipFill>
        <p:spPr bwMode="auto">
          <a:xfrm>
            <a:off x="1411464" y="540139"/>
            <a:ext cx="4433788" cy="2784951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цдт\Desktop\Фото - Собрание коллектива\IMG_20220301_09351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3608"/>
          <a:stretch/>
        </p:blipFill>
        <p:spPr bwMode="auto">
          <a:xfrm>
            <a:off x="4166154" y="3560181"/>
            <a:ext cx="4802819" cy="3111918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80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цдт\Desktop\candy-swoop-5533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9921" y="116632"/>
            <a:ext cx="590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rebuchet MS" pitchFamily="34" charset="0"/>
              </a:rPr>
              <a:t>Спортивные </a:t>
            </a:r>
            <a:r>
              <a:rPr lang="ru-RU" sz="2400" b="1" dirty="0" smtClean="0">
                <a:solidFill>
                  <a:srgbClr val="0070C0"/>
                </a:solidFill>
                <a:latin typeface="Trebuchet MS" pitchFamily="34" charset="0"/>
              </a:rPr>
              <a:t>мероприятия</a:t>
            </a:r>
            <a:endParaRPr lang="ru-RU" sz="24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6648" y="1455318"/>
            <a:ext cx="30697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Всероссийская акция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«На работу на велосипеде»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48" y="647372"/>
            <a:ext cx="3800839" cy="2850629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843" y="2222503"/>
            <a:ext cx="3195929" cy="4261238"/>
          </a:xfrm>
          <a:prstGeom prst="rect">
            <a:avLst/>
          </a:prstGeom>
          <a:ln w="5715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048" y="3646663"/>
            <a:ext cx="3800839" cy="2850629"/>
          </a:xfrm>
          <a:prstGeom prst="rect">
            <a:avLst/>
          </a:prstGeom>
          <a:ln w="5715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4454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1599</TotalTime>
  <Words>671</Words>
  <Application>Microsoft Office PowerPoint</Application>
  <PresentationFormat>Экран (4:3)</PresentationFormat>
  <Paragraphs>121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Corbel</vt:lpstr>
      <vt:lpstr>Monotype Corsiva</vt:lpstr>
      <vt:lpstr>Times New Roman</vt:lpstr>
      <vt:lpstr>Trebuchet MS</vt:lpstr>
      <vt:lpstr>Wingdings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127</cp:revision>
  <cp:lastPrinted>2021-12-03T09:44:04Z</cp:lastPrinted>
  <dcterms:created xsi:type="dcterms:W3CDTF">2021-11-30T16:59:24Z</dcterms:created>
  <dcterms:modified xsi:type="dcterms:W3CDTF">2024-11-30T12:57:33Z</dcterms:modified>
</cp:coreProperties>
</file>